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70" r:id="rId3"/>
    <p:sldId id="257" r:id="rId4"/>
    <p:sldId id="258" r:id="rId5"/>
    <p:sldId id="259" r:id="rId6"/>
    <p:sldId id="271" r:id="rId7"/>
    <p:sldId id="260" r:id="rId8"/>
    <p:sldId id="272" r:id="rId9"/>
    <p:sldId id="261" r:id="rId10"/>
    <p:sldId id="262" r:id="rId11"/>
    <p:sldId id="263" r:id="rId12"/>
    <p:sldId id="265" r:id="rId13"/>
    <p:sldId id="266" r:id="rId14"/>
    <p:sldId id="267" r:id="rId15"/>
    <p:sldId id="268" r:id="rId16"/>
    <p:sldId id="269" r:id="rId17"/>
    <p:sldId id="273" r:id="rId18"/>
    <p:sldId id="274" r:id="rId19"/>
    <p:sldId id="264" r:id="rId2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0965"/>
  </p:normalViewPr>
  <p:slideViewPr>
    <p:cSldViewPr>
      <p:cViewPr varScale="1">
        <p:scale>
          <a:sx n="63" d="100"/>
          <a:sy n="63" d="100"/>
        </p:scale>
        <p:origin x="9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126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AU"/>
              <a:t>Click to edit Master title style</a:t>
            </a:r>
            <a:endParaRPr lang="en-US"/>
          </a:p>
        </p:txBody>
      </p:sp>
      <p:sp>
        <p:nvSpPr>
          <p:cNvPr id="3" name="Vertical Text Placeholder 2"/>
          <p:cNvSpPr>
            <a:spLocks noGrp="1"/>
          </p:cNvSpPr>
          <p:nvPr>
            <p:ph type="body" orient="vert" idx="1"/>
          </p:nvPr>
        </p:nvSpPr>
        <p:spPr>
          <a:xfrm>
            <a:off x="685800" y="1981200"/>
            <a:ext cx="7772400" cy="4114800"/>
          </a:xfrm>
          <a:prstGeom prst="rect">
            <a:avLst/>
          </a:prstGeo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1A27E362-D370-5440-B87F-CD33DCB22D42}" type="slidenum">
              <a:rPr lang="en-US"/>
              <a:pPr/>
              <a:t>‹#›</a:t>
            </a:fld>
            <a:endParaRPr lang="en-US"/>
          </a:p>
        </p:txBody>
      </p:sp>
    </p:spTree>
    <p:extLst>
      <p:ext uri="{BB962C8B-B14F-4D97-AF65-F5344CB8AC3E}">
        <p14:creationId xmlns:p14="http://schemas.microsoft.com/office/powerpoint/2010/main" val="2394535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a:prstGeom prst="rect">
            <a:avLst/>
          </a:prstGeo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685800" y="609600"/>
            <a:ext cx="5676900" cy="5486400"/>
          </a:xfrm>
          <a:prstGeom prst="rect">
            <a:avLst/>
          </a:prstGeo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9B84AA43-F2CC-7544-9187-12925CBE0AE7}" type="slidenum">
              <a:rPr lang="en-US"/>
              <a:pPr/>
              <a:t>‹#›</a:t>
            </a:fld>
            <a:endParaRPr lang="en-US"/>
          </a:p>
        </p:txBody>
      </p:sp>
    </p:spTree>
    <p:extLst>
      <p:ext uri="{BB962C8B-B14F-4D97-AF65-F5344CB8AC3E}">
        <p14:creationId xmlns:p14="http://schemas.microsoft.com/office/powerpoint/2010/main" val="53722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AU"/>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B15D9BF4-9EBF-E147-BCF4-F151AC9A55ED}" type="slidenum">
              <a:rPr lang="en-US"/>
              <a:pPr/>
              <a:t>‹#›</a:t>
            </a:fld>
            <a:endParaRPr lang="en-US"/>
          </a:p>
        </p:txBody>
      </p:sp>
    </p:spTree>
    <p:extLst>
      <p:ext uri="{BB962C8B-B14F-4D97-AF65-F5344CB8AC3E}">
        <p14:creationId xmlns:p14="http://schemas.microsoft.com/office/powerpoint/2010/main" val="1861533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20AEF711-B23B-B741-9CFC-B2AAED1E2B0C}" type="slidenum">
              <a:rPr lang="en-US"/>
              <a:pPr/>
              <a:t>‹#›</a:t>
            </a:fld>
            <a:endParaRPr lang="en-US"/>
          </a:p>
        </p:txBody>
      </p:sp>
    </p:spTree>
    <p:extLst>
      <p:ext uri="{BB962C8B-B14F-4D97-AF65-F5344CB8AC3E}">
        <p14:creationId xmlns:p14="http://schemas.microsoft.com/office/powerpoint/2010/main" val="247650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AU"/>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fld id="{B161ED98-350D-954D-8FB6-66BFCF025D12}" type="slidenum">
              <a:rPr lang="en-US"/>
              <a:pPr/>
              <a:t>‹#›</a:t>
            </a:fld>
            <a:endParaRPr lang="en-US"/>
          </a:p>
        </p:txBody>
      </p:sp>
    </p:spTree>
    <p:extLst>
      <p:ext uri="{BB962C8B-B14F-4D97-AF65-F5344CB8AC3E}">
        <p14:creationId xmlns:p14="http://schemas.microsoft.com/office/powerpoint/2010/main" val="392327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8400"/>
            <a:ext cx="1905000" cy="457200"/>
          </a:xfrm>
          <a:prstGeom prst="rect">
            <a:avLst/>
          </a:prstGeom>
        </p:spPr>
        <p:txBody>
          <a:bodyPr/>
          <a:lstStyle>
            <a:lvl1pPr>
              <a:defRPr/>
            </a:lvl1pPr>
          </a:lstStyle>
          <a:p>
            <a:fld id="{DD0D11B2-BA49-3F45-8129-D498E4E2F463}" type="slidenum">
              <a:rPr lang="en-US"/>
              <a:pPr/>
              <a:t>‹#›</a:t>
            </a:fld>
            <a:endParaRPr lang="en-US"/>
          </a:p>
        </p:txBody>
      </p:sp>
    </p:spTree>
    <p:extLst>
      <p:ext uri="{BB962C8B-B14F-4D97-AF65-F5344CB8AC3E}">
        <p14:creationId xmlns:p14="http://schemas.microsoft.com/office/powerpoint/2010/main" val="288025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AU"/>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a:defRPr/>
            </a:lvl1pPr>
          </a:lstStyle>
          <a:p>
            <a:fld id="{434118E9-5476-F047-8B45-E69222070EBA}" type="slidenum">
              <a:rPr lang="en-US"/>
              <a:pPr/>
              <a:t>‹#›</a:t>
            </a:fld>
            <a:endParaRPr lang="en-US"/>
          </a:p>
        </p:txBody>
      </p:sp>
    </p:spTree>
    <p:extLst>
      <p:ext uri="{BB962C8B-B14F-4D97-AF65-F5344CB8AC3E}">
        <p14:creationId xmlns:p14="http://schemas.microsoft.com/office/powerpoint/2010/main" val="227866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a:defRPr/>
            </a:lvl1pPr>
          </a:lstStyle>
          <a:p>
            <a:fld id="{CAA2FDF1-5EBE-0848-8B76-090D6A47A045}" type="slidenum">
              <a:rPr lang="en-US"/>
              <a:pPr/>
              <a:t>‹#›</a:t>
            </a:fld>
            <a:endParaRPr lang="en-US"/>
          </a:p>
        </p:txBody>
      </p:sp>
    </p:spTree>
    <p:extLst>
      <p:ext uri="{BB962C8B-B14F-4D97-AF65-F5344CB8AC3E}">
        <p14:creationId xmlns:p14="http://schemas.microsoft.com/office/powerpoint/2010/main" val="4059695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fld id="{F6B88B23-D44B-AC46-BC81-C75F2AAD8E98}" type="slidenum">
              <a:rPr lang="en-US"/>
              <a:pPr/>
              <a:t>‹#›</a:t>
            </a:fld>
            <a:endParaRPr lang="en-US"/>
          </a:p>
        </p:txBody>
      </p:sp>
    </p:spTree>
    <p:extLst>
      <p:ext uri="{BB962C8B-B14F-4D97-AF65-F5344CB8AC3E}">
        <p14:creationId xmlns:p14="http://schemas.microsoft.com/office/powerpoint/2010/main" val="371229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fld id="{C680053D-FB01-6948-BF33-B8266F5D5303}" type="slidenum">
              <a:rPr lang="en-US"/>
              <a:pPr/>
              <a:t>‹#›</a:t>
            </a:fld>
            <a:endParaRPr lang="en-US"/>
          </a:p>
        </p:txBody>
      </p:sp>
    </p:spTree>
    <p:extLst>
      <p:ext uri="{BB962C8B-B14F-4D97-AF65-F5344CB8AC3E}">
        <p14:creationId xmlns:p14="http://schemas.microsoft.com/office/powerpoint/2010/main" val="255484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person walking on a train track&#10;&#10;Description automatically generated with low confidence">
            <a:extLst>
              <a:ext uri="{FF2B5EF4-FFF2-40B4-BE49-F238E27FC236}">
                <a16:creationId xmlns:a16="http://schemas.microsoft.com/office/drawing/2014/main" id="{42304044-DDFF-409D-083E-C91201175B02}"/>
              </a:ext>
            </a:extLst>
          </p:cNvPr>
          <p:cNvPicPr>
            <a:picLocks noChangeAspect="1"/>
          </p:cNvPicPr>
          <p:nvPr userDrawn="1"/>
        </p:nvPicPr>
        <p:blipFill>
          <a:blip r:embed="rId13"/>
          <a:stretch>
            <a:fillRect/>
          </a:stretch>
        </p:blipFill>
        <p:spPr>
          <a:xfrm>
            <a:off x="7956376" y="5374112"/>
            <a:ext cx="913604" cy="1294272"/>
          </a:xfrm>
          <a:prstGeom prst="rect">
            <a:avLst/>
          </a:prstGeom>
        </p:spPr>
      </p:pic>
      <p:pic>
        <p:nvPicPr>
          <p:cNvPr id="5" name="Picture 4" descr="Logo, company name&#10;&#10;Description automatically generated">
            <a:extLst>
              <a:ext uri="{FF2B5EF4-FFF2-40B4-BE49-F238E27FC236}">
                <a16:creationId xmlns:a16="http://schemas.microsoft.com/office/drawing/2014/main" id="{FCA4140B-B540-DD16-FB47-A0C2814532B5}"/>
              </a:ext>
            </a:extLst>
          </p:cNvPr>
          <p:cNvPicPr>
            <a:picLocks noChangeAspect="1"/>
          </p:cNvPicPr>
          <p:nvPr userDrawn="1"/>
        </p:nvPicPr>
        <p:blipFill>
          <a:blip r:embed="rId14"/>
          <a:stretch>
            <a:fillRect/>
          </a:stretch>
        </p:blipFill>
        <p:spPr>
          <a:xfrm>
            <a:off x="204490" y="5716315"/>
            <a:ext cx="952069" cy="952069"/>
          </a:xfrm>
          <a:prstGeom prst="rect">
            <a:avLst/>
          </a:prstGeom>
        </p:spPr>
      </p:pic>
      <p:sp>
        <p:nvSpPr>
          <p:cNvPr id="6" name="TextBox 5">
            <a:extLst>
              <a:ext uri="{FF2B5EF4-FFF2-40B4-BE49-F238E27FC236}">
                <a16:creationId xmlns:a16="http://schemas.microsoft.com/office/drawing/2014/main" id="{C1457E79-1E39-A588-E6ED-DDDDC76C003F}"/>
              </a:ext>
            </a:extLst>
          </p:cNvPr>
          <p:cNvSpPr txBox="1"/>
          <p:nvPr userDrawn="1"/>
        </p:nvSpPr>
        <p:spPr>
          <a:xfrm>
            <a:off x="1676147" y="6347532"/>
            <a:ext cx="5760640" cy="338554"/>
          </a:xfrm>
          <a:prstGeom prst="rect">
            <a:avLst/>
          </a:prstGeom>
          <a:noFill/>
        </p:spPr>
        <p:txBody>
          <a:bodyPr wrap="square" rtlCol="0">
            <a:spAutoFit/>
          </a:bodyPr>
          <a:lstStyle/>
          <a:p>
            <a:pPr algn="ctr"/>
            <a:r>
              <a:rPr lang="en-GB" sz="1600" b="1" dirty="0">
                <a:latin typeface="Calibri" panose="020F0502020204030204" pitchFamily="34" charset="0"/>
                <a:cs typeface="Calibri" panose="020F0502020204030204" pitchFamily="34" charset="0"/>
              </a:rPr>
              <a:t>© Chris Cooper and CM Hall 2023, Goodfellow Publishers Ltd.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85800" y="2286000"/>
            <a:ext cx="7772400" cy="1143000"/>
          </a:xfrm>
          <a:prstGeom prst="rect">
            <a:avLst/>
          </a:prstGeom>
        </p:spPr>
        <p:txBody>
          <a:bodyPr/>
          <a:lstStyle/>
          <a:p>
            <a:r>
              <a:rPr lang="en-US" i="1" dirty="0"/>
              <a:t>Contemporary Tourism</a:t>
            </a:r>
          </a:p>
        </p:txBody>
      </p:sp>
      <p:sp>
        <p:nvSpPr>
          <p:cNvPr id="2051" name="Rectangle 3"/>
          <p:cNvSpPr>
            <a:spLocks noGrp="1" noChangeArrowheads="1"/>
          </p:cNvSpPr>
          <p:nvPr>
            <p:ph type="subTitle" idx="4294967295"/>
          </p:nvPr>
        </p:nvSpPr>
        <p:spPr>
          <a:xfrm>
            <a:off x="1371600" y="3886200"/>
            <a:ext cx="6400800" cy="1752600"/>
          </a:xfrm>
          <a:prstGeom prst="rect">
            <a:avLst/>
          </a:prstGeom>
        </p:spPr>
        <p:txBody>
          <a:bodyPr/>
          <a:lstStyle/>
          <a:p>
            <a:r>
              <a:rPr lang="en-US"/>
              <a:t>Contemporary Tourism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Who are Tourists?</a:t>
            </a:r>
          </a:p>
        </p:txBody>
      </p:sp>
      <p:sp>
        <p:nvSpPr>
          <p:cNvPr id="8195" name="Rectangle 3"/>
          <p:cNvSpPr>
            <a:spLocks noGrp="1" noChangeArrowheads="1"/>
          </p:cNvSpPr>
          <p:nvPr>
            <p:ph type="body" idx="1"/>
          </p:nvPr>
        </p:nvSpPr>
        <p:spPr/>
        <p:txBody>
          <a:bodyPr/>
          <a:lstStyle/>
          <a:p>
            <a:r>
              <a:rPr lang="ja-JP" altLang="en-US"/>
              <a:t>‘</a:t>
            </a:r>
            <a:r>
              <a:rPr lang="en-US"/>
              <a:t>those consumers who are engaged in </a:t>
            </a:r>
            <a:r>
              <a:rPr lang="en-US" i="1"/>
              <a:t>voluntary temporary mobility</a:t>
            </a:r>
            <a:r>
              <a:rPr lang="en-US"/>
              <a:t> in relation to their home</a:t>
            </a:r>
            <a:r>
              <a:rPr lang="ja-JP" altLang="en-US"/>
              <a:t>’</a:t>
            </a:r>
            <a:endParaRPr lang="en-US"/>
          </a:p>
          <a:p>
            <a:endParaRPr lang="en-US"/>
          </a:p>
          <a:p>
            <a:r>
              <a:rPr lang="en-US"/>
              <a:t>Introduces the concept of </a:t>
            </a:r>
            <a:r>
              <a:rPr lang="en-US" i="1"/>
              <a:t>mobility</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Constraints on Mobility I</a:t>
            </a:r>
          </a:p>
        </p:txBody>
      </p:sp>
      <p:sp>
        <p:nvSpPr>
          <p:cNvPr id="9219" name="Rectangle 3"/>
          <p:cNvSpPr>
            <a:spLocks noGrp="1" noChangeArrowheads="1"/>
          </p:cNvSpPr>
          <p:nvPr>
            <p:ph type="body" sz="half" idx="1"/>
          </p:nvPr>
        </p:nvSpPr>
        <p:spPr/>
        <p:txBody>
          <a:bodyPr/>
          <a:lstStyle/>
          <a:p>
            <a:endParaRPr lang="en-US"/>
          </a:p>
          <a:p>
            <a:endParaRPr lang="en-US"/>
          </a:p>
        </p:txBody>
      </p:sp>
      <p:sp>
        <p:nvSpPr>
          <p:cNvPr id="9220" name="Rectangle 4"/>
          <p:cNvSpPr>
            <a:spLocks noGrp="1" noChangeArrowheads="1"/>
          </p:cNvSpPr>
          <p:nvPr>
            <p:ph type="body" sz="half" idx="2"/>
          </p:nvPr>
        </p:nvSpPr>
        <p:spPr>
          <a:xfrm>
            <a:off x="1115616" y="2060848"/>
            <a:ext cx="7776864" cy="4608512"/>
          </a:xfrm>
        </p:spPr>
        <p:txBody>
          <a:bodyPr/>
          <a:lstStyle/>
          <a:p>
            <a:r>
              <a:rPr lang="en-US" dirty="0"/>
              <a:t>Family</a:t>
            </a:r>
          </a:p>
          <a:p>
            <a:r>
              <a:rPr lang="en-US" dirty="0"/>
              <a:t>Legislated holidays</a:t>
            </a:r>
          </a:p>
          <a:p>
            <a:r>
              <a:rPr lang="en-US" dirty="0"/>
              <a:t>Work</a:t>
            </a:r>
          </a:p>
          <a:p>
            <a:r>
              <a:rPr lang="en-US" dirty="0"/>
              <a:t>Location</a:t>
            </a:r>
          </a:p>
          <a:p>
            <a:r>
              <a:rPr lang="en-US" dirty="0"/>
              <a:t>Gender</a:t>
            </a:r>
          </a:p>
          <a:p>
            <a:r>
              <a:rPr lang="en-US" dirty="0"/>
              <a:t>Culture </a:t>
            </a:r>
          </a:p>
          <a:p>
            <a:r>
              <a:rPr lang="en-US" dirty="0"/>
              <a:t>Religion</a:t>
            </a:r>
          </a:p>
        </p:txBody>
      </p:sp>
      <p:sp>
        <p:nvSpPr>
          <p:cNvPr id="9222" name="Rectangle 6"/>
          <p:cNvSpPr>
            <a:spLocks noChangeArrowheads="1"/>
          </p:cNvSpPr>
          <p:nvPr/>
        </p:nvSpPr>
        <p:spPr bwMode="auto">
          <a:xfrm>
            <a:off x="457200" y="1752600"/>
            <a:ext cx="3146425"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a:t>Constraints on Mobility II</a:t>
            </a:r>
          </a:p>
        </p:txBody>
      </p:sp>
      <p:sp>
        <p:nvSpPr>
          <p:cNvPr id="12291" name="Rectangle 3"/>
          <p:cNvSpPr>
            <a:spLocks noGrp="1" noChangeArrowheads="1"/>
          </p:cNvSpPr>
          <p:nvPr>
            <p:ph type="body" sz="half" idx="1"/>
          </p:nvPr>
        </p:nvSpPr>
        <p:spPr/>
        <p:txBody>
          <a:bodyPr/>
          <a:lstStyle/>
          <a:p>
            <a:endParaRPr lang="en-US"/>
          </a:p>
          <a:p>
            <a:endParaRPr lang="en-US"/>
          </a:p>
        </p:txBody>
      </p:sp>
      <p:sp>
        <p:nvSpPr>
          <p:cNvPr id="12292" name="Rectangle 4"/>
          <p:cNvSpPr>
            <a:spLocks noGrp="1" noChangeArrowheads="1"/>
          </p:cNvSpPr>
          <p:nvPr>
            <p:ph type="body" sz="half" idx="2"/>
          </p:nvPr>
        </p:nvSpPr>
        <p:spPr>
          <a:xfrm>
            <a:off x="1475656" y="1981200"/>
            <a:ext cx="6982544" cy="4114800"/>
          </a:xfrm>
        </p:spPr>
        <p:txBody>
          <a:bodyPr/>
          <a:lstStyle/>
          <a:p>
            <a:r>
              <a:rPr lang="en-US" dirty="0"/>
              <a:t>Income (Refer to EU data in text)</a:t>
            </a:r>
          </a:p>
          <a:p>
            <a:r>
              <a:rPr lang="en-US" dirty="0"/>
              <a:t>Time</a:t>
            </a:r>
          </a:p>
          <a:p>
            <a:r>
              <a:rPr lang="en-US" dirty="0"/>
              <a:t>Institutions, e.g., regulations</a:t>
            </a:r>
          </a:p>
          <a:p>
            <a:r>
              <a:rPr lang="en-US" dirty="0"/>
              <a:t>Politics</a:t>
            </a:r>
          </a:p>
          <a:p>
            <a:r>
              <a:rPr lang="en-US" dirty="0"/>
              <a:t>Health</a:t>
            </a:r>
          </a:p>
          <a:p>
            <a:r>
              <a:rPr lang="en-US" dirty="0"/>
              <a:t>Information</a:t>
            </a:r>
          </a:p>
          <a:p>
            <a:r>
              <a:rPr lang="en-US" dirty="0"/>
              <a:t>Safety/security</a:t>
            </a:r>
          </a:p>
        </p:txBody>
      </p:sp>
      <p:sp>
        <p:nvSpPr>
          <p:cNvPr id="12293" name="Rectangle 5"/>
          <p:cNvSpPr>
            <a:spLocks noChangeArrowheads="1"/>
          </p:cNvSpPr>
          <p:nvPr/>
        </p:nvSpPr>
        <p:spPr bwMode="auto">
          <a:xfrm>
            <a:off x="457200" y="1752600"/>
            <a:ext cx="3146425"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Definitions of tourism</a:t>
            </a:r>
          </a:p>
        </p:txBody>
      </p:sp>
      <p:sp>
        <p:nvSpPr>
          <p:cNvPr id="13315" name="Rectangle 3"/>
          <p:cNvSpPr>
            <a:spLocks noGrp="1" noChangeArrowheads="1"/>
          </p:cNvSpPr>
          <p:nvPr>
            <p:ph type="body" idx="1"/>
          </p:nvPr>
        </p:nvSpPr>
        <p:spPr/>
        <p:txBody>
          <a:bodyPr/>
          <a:lstStyle/>
          <a:p>
            <a:r>
              <a:rPr lang="en-US" dirty="0"/>
              <a:t>Technical definitions require:</a:t>
            </a:r>
          </a:p>
          <a:p>
            <a:pPr lvl="1"/>
            <a:r>
              <a:rPr lang="en-US" dirty="0"/>
              <a:t>Purpose of visit</a:t>
            </a:r>
          </a:p>
          <a:p>
            <a:pPr lvl="1"/>
            <a:r>
              <a:rPr lang="en-US" dirty="0"/>
              <a:t>Time dimension </a:t>
            </a:r>
          </a:p>
          <a:p>
            <a:pPr lvl="1"/>
            <a:r>
              <a:rPr lang="en-US" dirty="0"/>
              <a:t>Space dimension, i.e., crossing some border or distance threshold in some cases</a:t>
            </a:r>
          </a:p>
          <a:p>
            <a:pPr lvl="1"/>
            <a:r>
              <a:rPr lang="en-US" dirty="0"/>
              <a:t>Non-tourists, e.g., military service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Definitions</a:t>
            </a:r>
          </a:p>
        </p:txBody>
      </p:sp>
      <p:sp>
        <p:nvSpPr>
          <p:cNvPr id="15363" name="Rectangle 3"/>
          <p:cNvSpPr>
            <a:spLocks noGrp="1" noChangeArrowheads="1"/>
          </p:cNvSpPr>
          <p:nvPr>
            <p:ph type="body" idx="1"/>
          </p:nvPr>
        </p:nvSpPr>
        <p:spPr/>
        <p:txBody>
          <a:bodyPr/>
          <a:lstStyle/>
          <a:p>
            <a:r>
              <a:rPr lang="en-AU" altLang="ja-JP" dirty="0"/>
              <a:t>Core statistical definition: ‘</a:t>
            </a:r>
            <a:r>
              <a:rPr lang="en-US" dirty="0"/>
              <a:t>the activities of a person traveling outside his or her usual environment for less than a specified period of time and whose main purpose of travel is other than exercise of an activity remunerated from the place visited</a:t>
            </a:r>
            <a:r>
              <a:rPr lang="ja-JP" altLang="en-US"/>
              <a:t>’</a:t>
            </a:r>
            <a:r>
              <a:rPr lang="en-US" altLang="ja-JP" dirty="0"/>
              <a:t> (</a:t>
            </a:r>
            <a:r>
              <a:rPr lang="en-US" dirty="0"/>
              <a:t>World Tourism </a:t>
            </a:r>
            <a:r>
              <a:rPr lang="en-US" dirty="0" err="1"/>
              <a:t>Organisation</a:t>
            </a:r>
            <a:r>
              <a:rPr lang="en-US" dirty="0"/>
              <a:t>, 1991)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Definitions</a:t>
            </a:r>
          </a:p>
        </p:txBody>
      </p:sp>
      <p:sp>
        <p:nvSpPr>
          <p:cNvPr id="16387" name="Rectangle 3"/>
          <p:cNvSpPr>
            <a:spLocks noGrp="1" noChangeArrowheads="1"/>
          </p:cNvSpPr>
          <p:nvPr>
            <p:ph type="body" idx="1"/>
          </p:nvPr>
        </p:nvSpPr>
        <p:spPr>
          <a:xfrm>
            <a:off x="685800" y="1981200"/>
            <a:ext cx="8134672" cy="4544144"/>
          </a:xfrm>
        </p:spPr>
        <p:txBody>
          <a:bodyPr/>
          <a:lstStyle/>
          <a:p>
            <a:r>
              <a:rPr lang="en-US" dirty="0"/>
              <a:t>An international tourist:</a:t>
            </a:r>
          </a:p>
          <a:p>
            <a:r>
              <a:rPr lang="en-AU" altLang="ja-JP" dirty="0"/>
              <a:t>‘</a:t>
            </a:r>
            <a:r>
              <a:rPr lang="en-US" dirty="0"/>
              <a:t>a visitor who travels to a country other than that in which he/she has his/her usual residence for at least one night but not more than one year, and whose main purpose of visit is other than the exercise of an activity remunerated from within the country visited</a:t>
            </a:r>
            <a:r>
              <a:rPr lang="en-AU" altLang="ja-JP" dirty="0"/>
              <a:t>’ (World Tourism Organisation, 1991).</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a:t>Main approaches to Definitions</a:t>
            </a:r>
          </a:p>
        </p:txBody>
      </p:sp>
      <p:sp>
        <p:nvSpPr>
          <p:cNvPr id="17411" name="Rectangle 3"/>
          <p:cNvSpPr>
            <a:spLocks noGrp="1" noChangeArrowheads="1"/>
          </p:cNvSpPr>
          <p:nvPr>
            <p:ph type="body" idx="1"/>
          </p:nvPr>
        </p:nvSpPr>
        <p:spPr/>
        <p:txBody>
          <a:bodyPr/>
          <a:lstStyle/>
          <a:p>
            <a:r>
              <a:rPr lang="en-US"/>
              <a:t>Time</a:t>
            </a:r>
          </a:p>
          <a:p>
            <a:r>
              <a:rPr lang="en-US"/>
              <a:t>Space</a:t>
            </a:r>
          </a:p>
          <a:p>
            <a:r>
              <a:rPr lang="en-US"/>
              <a:t>Boundary crossing</a:t>
            </a:r>
          </a:p>
          <a:p>
            <a:r>
              <a:rPr lang="en-US"/>
              <a:t>Purpose of traveling</a:t>
            </a:r>
          </a:p>
          <a:p>
            <a:endParaRPr lang="en-US"/>
          </a:p>
          <a:p>
            <a:r>
              <a:rPr lang="en-US"/>
              <a:t>The contemporary approach is to consider mobility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F823AC-9B68-F493-D627-EF8D474C79E0}"/>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nSpc>
                <a:spcPct val="90000"/>
              </a:lnSpc>
            </a:pPr>
            <a:r>
              <a:rPr lang="en-US" sz="2200" kern="1200">
                <a:solidFill>
                  <a:schemeClr val="bg1"/>
                </a:solidFill>
                <a:latin typeface="+mj-lt"/>
                <a:ea typeface="+mj-ea"/>
                <a:cs typeface="+mj-cs"/>
              </a:rPr>
              <a:t>Different purposes of travel in relation to time and space (distance)</a:t>
            </a:r>
          </a:p>
        </p:txBody>
      </p:sp>
      <p:pic>
        <p:nvPicPr>
          <p:cNvPr id="5" name="Content Placeholder 4" descr="Graphical user interface, text&#10;&#10;Description automatically generated with medium confidence">
            <a:extLst>
              <a:ext uri="{FF2B5EF4-FFF2-40B4-BE49-F238E27FC236}">
                <a16:creationId xmlns:a16="http://schemas.microsoft.com/office/drawing/2014/main" id="{6CE40FA6-1C0C-4CA4-465A-551A06DE743B}"/>
              </a:ext>
            </a:extLst>
          </p:cNvPr>
          <p:cNvPicPr>
            <a:picLocks noGrp="1" noChangeAspect="1"/>
          </p:cNvPicPr>
          <p:nvPr>
            <p:ph idx="1"/>
          </p:nvPr>
        </p:nvPicPr>
        <p:blipFill>
          <a:blip r:embed="rId2"/>
          <a:stretch>
            <a:fillRect/>
          </a:stretch>
        </p:blipFill>
        <p:spPr>
          <a:xfrm>
            <a:off x="1268090" y="1675227"/>
            <a:ext cx="6607818" cy="4394199"/>
          </a:xfrm>
          <a:prstGeom prst="rect">
            <a:avLst/>
          </a:prstGeom>
        </p:spPr>
      </p:pic>
    </p:spTree>
    <p:extLst>
      <p:ext uri="{BB962C8B-B14F-4D97-AF65-F5344CB8AC3E}">
        <p14:creationId xmlns:p14="http://schemas.microsoft.com/office/powerpoint/2010/main" val="2020595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US" dirty="0"/>
              <a:t>Summary of Key Points</a:t>
            </a:r>
          </a:p>
        </p:txBody>
      </p:sp>
      <p:sp>
        <p:nvSpPr>
          <p:cNvPr id="3" name="Content Placeholder 2"/>
          <p:cNvSpPr>
            <a:spLocks noGrp="1"/>
          </p:cNvSpPr>
          <p:nvPr>
            <p:ph idx="1"/>
          </p:nvPr>
        </p:nvSpPr>
        <p:spPr>
          <a:xfrm>
            <a:off x="179512" y="1340768"/>
            <a:ext cx="8784976" cy="5328592"/>
          </a:xfrm>
        </p:spPr>
        <p:txBody>
          <a:bodyPr/>
          <a:lstStyle/>
          <a:p>
            <a:r>
              <a:rPr lang="en-US" sz="2800" dirty="0"/>
              <a:t>Tourism is a form of service industry: the consumption and production of tourism experiences and hence tourism product are inseparable. The one affects and informs the other. Some of the implications of</a:t>
            </a:r>
          </a:p>
          <a:p>
            <a:r>
              <a:rPr lang="en-US" sz="2800" dirty="0"/>
              <a:t>The tourism system is geographical but affects</a:t>
            </a:r>
          </a:p>
          <a:p>
            <a:pPr lvl="1"/>
            <a:r>
              <a:rPr lang="en-US" sz="2400" dirty="0"/>
              <a:t>the psychology of tourism and mobility</a:t>
            </a:r>
          </a:p>
          <a:p>
            <a:pPr lvl="1"/>
            <a:r>
              <a:rPr lang="en-US" sz="2400" dirty="0"/>
              <a:t>the different dimensions of the tourism product</a:t>
            </a:r>
          </a:p>
          <a:p>
            <a:pPr lvl="1"/>
            <a:r>
              <a:rPr lang="en-US" sz="2400" dirty="0"/>
              <a:t>consumption and production over different stages of the system. </a:t>
            </a:r>
          </a:p>
        </p:txBody>
      </p:sp>
    </p:spTree>
    <p:extLst>
      <p:ext uri="{BB962C8B-B14F-4D97-AF65-F5344CB8AC3E}">
        <p14:creationId xmlns:p14="http://schemas.microsoft.com/office/powerpoint/2010/main" val="2340856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US" dirty="0"/>
              <a:t>Summary of Key Points</a:t>
            </a:r>
          </a:p>
        </p:txBody>
      </p:sp>
      <p:sp>
        <p:nvSpPr>
          <p:cNvPr id="3" name="Content Placeholder 2"/>
          <p:cNvSpPr>
            <a:spLocks noGrp="1"/>
          </p:cNvSpPr>
          <p:nvPr>
            <p:ph idx="1"/>
          </p:nvPr>
        </p:nvSpPr>
        <p:spPr>
          <a:xfrm>
            <a:off x="179512" y="1340768"/>
            <a:ext cx="8784976" cy="5328592"/>
          </a:xfrm>
        </p:spPr>
        <p:txBody>
          <a:bodyPr/>
          <a:lstStyle/>
          <a:p>
            <a:r>
              <a:rPr lang="en-US" sz="2800" dirty="0"/>
              <a:t>From a tourist perspective we must understand the importance of the product and the experience. </a:t>
            </a:r>
          </a:p>
          <a:p>
            <a:r>
              <a:rPr lang="en-US" sz="2800" dirty="0"/>
              <a:t>A contemporary approach to tourism must look at all aspects of voluntary temporary mobility in order to be able to identify the potential full range of products and experiences that exist </a:t>
            </a:r>
          </a:p>
          <a:p>
            <a:r>
              <a:rPr lang="en-US" sz="2800" dirty="0"/>
              <a:t>This helps increase returns to firms and destinations and improve the quality of the tourist experience and </a:t>
            </a:r>
            <a:r>
              <a:rPr lang="en-US" sz="2800"/>
              <a:t>tourist satisfaction.</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p:txBody>
          <a:bodyPr/>
          <a:lstStyle/>
          <a:p>
            <a:r>
              <a:rPr lang="en-US"/>
              <a:t>Lecture Objectives</a:t>
            </a:r>
          </a:p>
        </p:txBody>
      </p:sp>
      <p:sp>
        <p:nvSpPr>
          <p:cNvPr id="18435" name="Rectangle 1027"/>
          <p:cNvSpPr>
            <a:spLocks noGrp="1" noChangeArrowheads="1"/>
          </p:cNvSpPr>
          <p:nvPr>
            <p:ph type="body" idx="1"/>
          </p:nvPr>
        </p:nvSpPr>
        <p:spPr>
          <a:xfrm>
            <a:off x="279400" y="1752600"/>
            <a:ext cx="8613080" cy="4844752"/>
          </a:xfrm>
        </p:spPr>
        <p:txBody>
          <a:bodyPr/>
          <a:lstStyle/>
          <a:p>
            <a:pPr lvl="1" algn="just">
              <a:lnSpc>
                <a:spcPct val="90000"/>
              </a:lnSpc>
            </a:pPr>
            <a:r>
              <a:rPr lang="en-GB" sz="2400" dirty="0"/>
              <a:t>Understand the core elements in the service dimension of tourism.</a:t>
            </a:r>
          </a:p>
          <a:p>
            <a:pPr lvl="1" algn="just">
              <a:lnSpc>
                <a:spcPct val="90000"/>
              </a:lnSpc>
            </a:pPr>
            <a:r>
              <a:rPr lang="en-GB" sz="2400" dirty="0"/>
              <a:t>Understand that the tourism experience does not exist independently of the interaction of tourism consumers and producers.</a:t>
            </a:r>
          </a:p>
          <a:p>
            <a:pPr lvl="1" algn="just">
              <a:lnSpc>
                <a:spcPct val="90000"/>
              </a:lnSpc>
            </a:pPr>
            <a:r>
              <a:rPr lang="en-GB" sz="2400" dirty="0"/>
              <a:t>Recognise the different stages in the tourism system and their implication for the tourist experience.</a:t>
            </a:r>
          </a:p>
          <a:p>
            <a:pPr lvl="1" algn="just">
              <a:lnSpc>
                <a:spcPct val="90000"/>
              </a:lnSpc>
            </a:pPr>
            <a:r>
              <a:rPr lang="en-GB" sz="2400" dirty="0"/>
              <a:t>Appreciate the importance of scale of analysis in studying tourism.</a:t>
            </a:r>
          </a:p>
          <a:p>
            <a:pPr lvl="1" algn="just">
              <a:lnSpc>
                <a:spcPct val="90000"/>
              </a:lnSpc>
            </a:pPr>
            <a:r>
              <a:rPr lang="en-GB" sz="2400" dirty="0"/>
              <a:t>Identify some of the key constraints on tourism related travel.</a:t>
            </a:r>
          </a:p>
          <a:p>
            <a:pPr lvl="1" algn="just">
              <a:lnSpc>
                <a:spcPct val="90000"/>
              </a:lnSpc>
            </a:pPr>
            <a:r>
              <a:rPr lang="en-GB" sz="2400" dirty="0"/>
              <a:t>Understand the characteristics that are used to define concepts of tourism, tourist and mobility.</a:t>
            </a:r>
          </a:p>
          <a:p>
            <a:pPr>
              <a:lnSpc>
                <a:spcPct val="90000"/>
              </a:lnSpc>
            </a:pPr>
            <a:endParaRPr lang="en-US" sz="2800" dirty="0"/>
          </a:p>
        </p:txBody>
      </p:sp>
      <p:sp>
        <p:nvSpPr>
          <p:cNvPr id="18436" name="Rectangle 1028"/>
          <p:cNvSpPr>
            <a:spLocks noChangeArrowheads="1"/>
          </p:cNvSpPr>
          <p:nvPr/>
        </p:nvSpPr>
        <p:spPr bwMode="auto">
          <a:xfrm>
            <a:off x="95250" y="6837363"/>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Tourism</a:t>
            </a:r>
          </a:p>
        </p:txBody>
      </p:sp>
      <p:sp>
        <p:nvSpPr>
          <p:cNvPr id="3075" name="Rectangle 3"/>
          <p:cNvSpPr>
            <a:spLocks noGrp="1" noChangeArrowheads="1"/>
          </p:cNvSpPr>
          <p:nvPr>
            <p:ph type="body" idx="1"/>
          </p:nvPr>
        </p:nvSpPr>
        <p:spPr/>
        <p:txBody>
          <a:bodyPr/>
          <a:lstStyle/>
          <a:p>
            <a:r>
              <a:rPr lang="en-US" dirty="0"/>
              <a:t>Misunderstood</a:t>
            </a:r>
          </a:p>
          <a:p>
            <a:r>
              <a:rPr lang="en-US" dirty="0"/>
              <a:t>Major Industry – although not a standard industrial classification</a:t>
            </a:r>
          </a:p>
          <a:p>
            <a:r>
              <a:rPr lang="en-US" dirty="0"/>
              <a:t>Key agent of economic, social and environmental change</a:t>
            </a:r>
          </a:p>
          <a:p>
            <a:r>
              <a:rPr lang="en-US" dirty="0"/>
              <a:t>Experiential industry</a:t>
            </a:r>
          </a:p>
          <a:p>
            <a:r>
              <a:rPr lang="en-US" dirty="0"/>
              <a:t>Service industry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The Service Dimension</a:t>
            </a:r>
          </a:p>
        </p:txBody>
      </p:sp>
      <p:sp>
        <p:nvSpPr>
          <p:cNvPr id="4099" name="Rectangle 3"/>
          <p:cNvSpPr>
            <a:spLocks noGrp="1" noChangeArrowheads="1"/>
          </p:cNvSpPr>
          <p:nvPr>
            <p:ph type="body" idx="1"/>
          </p:nvPr>
        </p:nvSpPr>
        <p:spPr/>
        <p:txBody>
          <a:bodyPr/>
          <a:lstStyle/>
          <a:p>
            <a:pPr>
              <a:lnSpc>
                <a:spcPct val="90000"/>
              </a:lnSpc>
            </a:pPr>
            <a:r>
              <a:rPr lang="en-US" dirty="0"/>
              <a:t>Requires agreement and cooperation of customer</a:t>
            </a:r>
          </a:p>
          <a:p>
            <a:pPr>
              <a:lnSpc>
                <a:spcPct val="90000"/>
              </a:lnSpc>
            </a:pPr>
            <a:r>
              <a:rPr lang="en-US" dirty="0"/>
              <a:t>Outputs are not independent of the customer</a:t>
            </a:r>
          </a:p>
          <a:p>
            <a:pPr>
              <a:lnSpc>
                <a:spcPct val="90000"/>
              </a:lnSpc>
            </a:pPr>
            <a:r>
              <a:rPr lang="en-US" dirty="0"/>
              <a:t>Services are not totally intangible</a:t>
            </a:r>
          </a:p>
          <a:p>
            <a:pPr>
              <a:lnSpc>
                <a:spcPct val="90000"/>
              </a:lnSpc>
            </a:pPr>
            <a:r>
              <a:rPr lang="en-US" dirty="0"/>
              <a:t>Experience-based</a:t>
            </a:r>
          </a:p>
          <a:p>
            <a:pPr>
              <a:lnSpc>
                <a:spcPct val="90000"/>
              </a:lnSpc>
            </a:pPr>
            <a:r>
              <a:rPr lang="en-US" dirty="0"/>
              <a:t>The focus is the destination although the product has multiple layers </a:t>
            </a:r>
          </a:p>
          <a:p>
            <a:pPr>
              <a:lnSpc>
                <a:spcPct val="90000"/>
              </a:lnSpc>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3568" y="332656"/>
            <a:ext cx="7772400" cy="1143000"/>
          </a:xfrm>
        </p:spPr>
        <p:txBody>
          <a:bodyPr/>
          <a:lstStyle/>
          <a:p>
            <a:r>
              <a:rPr lang="en-US"/>
              <a:t>The Tourism System</a:t>
            </a:r>
          </a:p>
        </p:txBody>
      </p:sp>
      <p:sp>
        <p:nvSpPr>
          <p:cNvPr id="5123" name="Rectangle 3"/>
          <p:cNvSpPr>
            <a:spLocks noGrp="1" noChangeArrowheads="1"/>
          </p:cNvSpPr>
          <p:nvPr>
            <p:ph type="body" idx="1"/>
          </p:nvPr>
        </p:nvSpPr>
        <p:spPr>
          <a:xfrm>
            <a:off x="251520" y="1700808"/>
            <a:ext cx="8640960" cy="4896544"/>
          </a:xfrm>
        </p:spPr>
        <p:txBody>
          <a:bodyPr/>
          <a:lstStyle/>
          <a:p>
            <a:pPr>
              <a:lnSpc>
                <a:spcPct val="90000"/>
              </a:lnSpc>
            </a:pPr>
            <a:r>
              <a:rPr lang="en-US" sz="2800" dirty="0"/>
              <a:t>Based on consumption and production of experiences</a:t>
            </a:r>
          </a:p>
          <a:p>
            <a:pPr>
              <a:lnSpc>
                <a:spcPct val="90000"/>
              </a:lnSpc>
            </a:pPr>
            <a:r>
              <a:rPr lang="en-US" sz="2800" dirty="0"/>
              <a:t>Impacts occur across the system</a:t>
            </a:r>
          </a:p>
          <a:p>
            <a:pPr>
              <a:lnSpc>
                <a:spcPct val="90000"/>
              </a:lnSpc>
            </a:pPr>
            <a:r>
              <a:rPr lang="en-US" sz="2800" dirty="0"/>
              <a:t>Each component has different production elements</a:t>
            </a:r>
          </a:p>
          <a:p>
            <a:pPr>
              <a:lnSpc>
                <a:spcPct val="90000"/>
              </a:lnSpc>
            </a:pPr>
            <a:r>
              <a:rPr lang="en-US" sz="2800" dirty="0"/>
              <a:t>Based on movement although changes are psychological as well as in space and time</a:t>
            </a:r>
          </a:p>
          <a:p>
            <a:pPr>
              <a:lnSpc>
                <a:spcPct val="90000"/>
              </a:lnSpc>
            </a:pPr>
            <a:r>
              <a:rPr lang="en-US" sz="2800" dirty="0"/>
              <a:t>Components:</a:t>
            </a:r>
          </a:p>
          <a:p>
            <a:pPr lvl="1">
              <a:lnSpc>
                <a:spcPct val="90000"/>
              </a:lnSpc>
            </a:pPr>
            <a:r>
              <a:rPr lang="en-US" sz="2400" dirty="0"/>
              <a:t>Generating region</a:t>
            </a:r>
          </a:p>
          <a:p>
            <a:pPr lvl="1">
              <a:lnSpc>
                <a:spcPct val="90000"/>
              </a:lnSpc>
            </a:pPr>
            <a:r>
              <a:rPr lang="en-US" sz="2400" dirty="0"/>
              <a:t>Transit route</a:t>
            </a:r>
          </a:p>
          <a:p>
            <a:pPr lvl="1">
              <a:lnSpc>
                <a:spcPct val="90000"/>
              </a:lnSpc>
            </a:pPr>
            <a:r>
              <a:rPr lang="en-US" sz="2400" dirty="0"/>
              <a:t>Destination region</a:t>
            </a:r>
          </a:p>
          <a:p>
            <a:pPr lvl="1">
              <a:lnSpc>
                <a:spcPct val="90000"/>
              </a:lnSpc>
            </a:pPr>
            <a:r>
              <a:rPr lang="en-US" sz="2400" dirty="0"/>
              <a:t>The environment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F73B2A-6A45-A66E-3B15-24EC0367D876}"/>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nSpc>
                <a:spcPct val="90000"/>
              </a:lnSpc>
            </a:pPr>
            <a:r>
              <a:rPr lang="en-US" sz="2800" kern="1200">
                <a:solidFill>
                  <a:schemeClr val="bg1"/>
                </a:solidFill>
                <a:latin typeface="+mj-lt"/>
                <a:ea typeface="+mj-ea"/>
                <a:cs typeface="+mj-cs"/>
              </a:rPr>
              <a:t>The geographical tourism system</a:t>
            </a:r>
          </a:p>
        </p:txBody>
      </p:sp>
      <p:pic>
        <p:nvPicPr>
          <p:cNvPr id="7" name="Content Placeholder 6" descr="Table&#10;&#10;Description automatically generated with medium confidence">
            <a:extLst>
              <a:ext uri="{FF2B5EF4-FFF2-40B4-BE49-F238E27FC236}">
                <a16:creationId xmlns:a16="http://schemas.microsoft.com/office/drawing/2014/main" id="{312709DA-0537-7ADA-2D16-065B01EC6BAF}"/>
              </a:ext>
            </a:extLst>
          </p:cNvPr>
          <p:cNvPicPr>
            <a:picLocks noGrp="1" noChangeAspect="1"/>
          </p:cNvPicPr>
          <p:nvPr>
            <p:ph idx="1"/>
          </p:nvPr>
        </p:nvPicPr>
        <p:blipFill>
          <a:blip r:embed="rId2"/>
          <a:stretch>
            <a:fillRect/>
          </a:stretch>
        </p:blipFill>
        <p:spPr>
          <a:xfrm>
            <a:off x="482600" y="2481932"/>
            <a:ext cx="8178799" cy="2780789"/>
          </a:xfrm>
          <a:prstGeom prst="rect">
            <a:avLst/>
          </a:prstGeom>
        </p:spPr>
      </p:pic>
    </p:spTree>
    <p:extLst>
      <p:ext uri="{BB962C8B-B14F-4D97-AF65-F5344CB8AC3E}">
        <p14:creationId xmlns:p14="http://schemas.microsoft.com/office/powerpoint/2010/main" val="3587287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1520" y="260648"/>
            <a:ext cx="8640960" cy="1491952"/>
          </a:xfrm>
        </p:spPr>
        <p:txBody>
          <a:bodyPr/>
          <a:lstStyle/>
          <a:p>
            <a:r>
              <a:rPr lang="en-US" dirty="0"/>
              <a:t>The Stages of Tourism Consumption </a:t>
            </a:r>
          </a:p>
        </p:txBody>
      </p:sp>
      <p:sp>
        <p:nvSpPr>
          <p:cNvPr id="6147" name="Rectangle 3"/>
          <p:cNvSpPr>
            <a:spLocks noGrp="1" noChangeArrowheads="1"/>
          </p:cNvSpPr>
          <p:nvPr>
            <p:ph type="body" idx="1"/>
          </p:nvPr>
        </p:nvSpPr>
        <p:spPr>
          <a:xfrm>
            <a:off x="323528" y="1988840"/>
            <a:ext cx="8496944" cy="4107160"/>
          </a:xfrm>
        </p:spPr>
        <p:txBody>
          <a:bodyPr/>
          <a:lstStyle/>
          <a:p>
            <a:pPr algn="just"/>
            <a:r>
              <a:rPr lang="en-US" sz="2800" dirty="0">
                <a:latin typeface="Times New Roman" charset="0"/>
              </a:rPr>
              <a:t> Decision to travel</a:t>
            </a:r>
          </a:p>
          <a:p>
            <a:pPr algn="just"/>
            <a:r>
              <a:rPr lang="en-US" sz="2800" dirty="0">
                <a:latin typeface="Times New Roman" charset="0"/>
              </a:rPr>
              <a:t> Travel to destination</a:t>
            </a:r>
          </a:p>
          <a:p>
            <a:pPr algn="just"/>
            <a:r>
              <a:rPr lang="en-US" sz="2800" dirty="0">
                <a:latin typeface="Times New Roman" charset="0"/>
              </a:rPr>
              <a:t> Activities at destination</a:t>
            </a:r>
          </a:p>
          <a:p>
            <a:pPr algn="just"/>
            <a:r>
              <a:rPr lang="en-US" sz="2800" dirty="0">
                <a:latin typeface="Times New Roman" charset="0"/>
              </a:rPr>
              <a:t> Travel from destination</a:t>
            </a:r>
          </a:p>
          <a:p>
            <a:pPr algn="just"/>
            <a:r>
              <a:rPr lang="en-US" sz="2800" dirty="0">
                <a:latin typeface="Times New Roman" charset="0"/>
              </a:rPr>
              <a:t> Recollection of the trip and destination upon return to permanent residence</a:t>
            </a:r>
          </a:p>
          <a:p>
            <a:pPr algn="just"/>
            <a:endParaRPr lang="en-US" sz="2800" dirty="0">
              <a:latin typeface="Times New Roman" charset="0"/>
            </a:endParaRPr>
          </a:p>
          <a:p>
            <a:pPr marL="400050" lvl="1" indent="0" algn="just">
              <a:buNone/>
            </a:pPr>
            <a:r>
              <a:rPr lang="en-US" sz="2400" dirty="0">
                <a:latin typeface="Times New Roman" charset="0"/>
              </a:rPr>
              <a:t>These all represent different psychological states for the tourist</a:t>
            </a:r>
          </a:p>
          <a:p>
            <a:pPr algn="just"/>
            <a:endParaRPr lang="en-US" sz="2800" dirty="0">
              <a:latin typeface="Times New Roman" charset="0"/>
            </a:endParaRPr>
          </a:p>
          <a:p>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46AAD7-FE21-1B10-78E8-A79FC89E6889}"/>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nSpc>
                <a:spcPct val="90000"/>
              </a:lnSpc>
            </a:pPr>
            <a:r>
              <a:rPr lang="en-US" sz="1800" kern="1200">
                <a:solidFill>
                  <a:schemeClr val="bg1"/>
                </a:solidFill>
                <a:latin typeface="+mj-lt"/>
                <a:ea typeface="+mj-ea"/>
                <a:cs typeface="+mj-cs"/>
              </a:rPr>
              <a:t>Key elements of consumer psychology at different components of the tourism</a:t>
            </a:r>
            <a:br>
              <a:rPr lang="en-US" sz="1800" kern="1200">
                <a:solidFill>
                  <a:schemeClr val="bg1"/>
                </a:solidFill>
                <a:latin typeface="+mj-lt"/>
                <a:ea typeface="+mj-ea"/>
                <a:cs typeface="+mj-cs"/>
              </a:rPr>
            </a:br>
            <a:r>
              <a:rPr lang="en-US" sz="1800" kern="1200">
                <a:solidFill>
                  <a:schemeClr val="bg1"/>
                </a:solidFill>
                <a:latin typeface="+mj-lt"/>
                <a:ea typeface="+mj-ea"/>
                <a:cs typeface="+mj-cs"/>
              </a:rPr>
              <a:t>geographical system</a:t>
            </a:r>
          </a:p>
        </p:txBody>
      </p:sp>
      <p:pic>
        <p:nvPicPr>
          <p:cNvPr id="5" name="Content Placeholder 4" descr="Graphical user interface, application&#10;&#10;Description automatically generated">
            <a:extLst>
              <a:ext uri="{FF2B5EF4-FFF2-40B4-BE49-F238E27FC236}">
                <a16:creationId xmlns:a16="http://schemas.microsoft.com/office/drawing/2014/main" id="{E263E489-90F2-31A4-103A-426731C04A6D}"/>
              </a:ext>
            </a:extLst>
          </p:cNvPr>
          <p:cNvPicPr>
            <a:picLocks noGrp="1" noChangeAspect="1"/>
          </p:cNvPicPr>
          <p:nvPr>
            <p:ph idx="1"/>
          </p:nvPr>
        </p:nvPicPr>
        <p:blipFill>
          <a:blip r:embed="rId2"/>
          <a:stretch>
            <a:fillRect/>
          </a:stretch>
        </p:blipFill>
        <p:spPr>
          <a:xfrm>
            <a:off x="482600" y="1940085"/>
            <a:ext cx="8178799" cy="3864482"/>
          </a:xfrm>
          <a:prstGeom prst="rect">
            <a:avLst/>
          </a:prstGeom>
        </p:spPr>
      </p:pic>
    </p:spTree>
    <p:extLst>
      <p:ext uri="{BB962C8B-B14F-4D97-AF65-F5344CB8AC3E}">
        <p14:creationId xmlns:p14="http://schemas.microsoft.com/office/powerpoint/2010/main" val="1132593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Tourism Product(s)</a:t>
            </a:r>
          </a:p>
        </p:txBody>
      </p:sp>
      <p:sp>
        <p:nvSpPr>
          <p:cNvPr id="7171" name="Rectangle 3"/>
          <p:cNvSpPr>
            <a:spLocks noGrp="1" noChangeArrowheads="1"/>
          </p:cNvSpPr>
          <p:nvPr>
            <p:ph type="body" idx="1"/>
          </p:nvPr>
        </p:nvSpPr>
        <p:spPr>
          <a:xfrm>
            <a:off x="395536" y="2060848"/>
            <a:ext cx="8424936" cy="4464496"/>
          </a:xfrm>
        </p:spPr>
        <p:txBody>
          <a:bodyPr/>
          <a:lstStyle/>
          <a:p>
            <a:r>
              <a:rPr lang="en-US" dirty="0"/>
              <a:t>Multi-layered and simultaneously consumed even if not fully </a:t>
            </a:r>
            <a:r>
              <a:rPr lang="en-US" dirty="0" err="1"/>
              <a:t>realised</a:t>
            </a:r>
            <a:r>
              <a:rPr lang="en-US" dirty="0"/>
              <a:t> by the tourist</a:t>
            </a:r>
          </a:p>
          <a:p>
            <a:pPr lvl="1"/>
            <a:r>
              <a:rPr lang="en-US" dirty="0"/>
              <a:t>Trip product</a:t>
            </a:r>
          </a:p>
          <a:p>
            <a:pPr lvl="1"/>
            <a:r>
              <a:rPr lang="en-US" dirty="0"/>
              <a:t>Destination product</a:t>
            </a:r>
          </a:p>
          <a:p>
            <a:pPr lvl="1"/>
            <a:r>
              <a:rPr lang="en-US" dirty="0"/>
              <a:t>Tourism business product</a:t>
            </a:r>
          </a:p>
          <a:p>
            <a:pPr lvl="1"/>
            <a:r>
              <a:rPr lang="en-US" dirty="0"/>
              <a:t>Service product</a:t>
            </a:r>
          </a:p>
          <a:p>
            <a:pPr lvl="1"/>
            <a:r>
              <a:rPr lang="en-US" dirty="0"/>
              <a:t>All can be combined</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183</TotalTime>
  <Words>672</Words>
  <Application>Microsoft Office PowerPoint</Application>
  <PresentationFormat>On-screen Show (4:3)</PresentationFormat>
  <Paragraphs>97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Blank Presentation</vt:lpstr>
      <vt:lpstr>Contemporary Tourism</vt:lpstr>
      <vt:lpstr>Lecture Objectives</vt:lpstr>
      <vt:lpstr>Tourism</vt:lpstr>
      <vt:lpstr>The Service Dimension</vt:lpstr>
      <vt:lpstr>The Tourism System</vt:lpstr>
      <vt:lpstr>The geographical tourism system</vt:lpstr>
      <vt:lpstr>The Stages of Tourism Consumption </vt:lpstr>
      <vt:lpstr>Key elements of consumer psychology at different components of the tourism geographical system</vt:lpstr>
      <vt:lpstr>Tourism Product(s)</vt:lpstr>
      <vt:lpstr>Who are Tourists?</vt:lpstr>
      <vt:lpstr>Constraints on Mobility I</vt:lpstr>
      <vt:lpstr>Constraints on Mobility II</vt:lpstr>
      <vt:lpstr>Definitions of tourism</vt:lpstr>
      <vt:lpstr>Definitions</vt:lpstr>
      <vt:lpstr>Definitions</vt:lpstr>
      <vt:lpstr>Main approaches to Definitions</vt:lpstr>
      <vt:lpstr>Different purposes of travel in relation to time and space (distance)</vt:lpstr>
      <vt:lpstr>Summary of Key Points</vt:lpstr>
      <vt:lpstr>Summary of Key Points</vt:lpstr>
    </vt:vector>
  </TitlesOfParts>
  <Company>chris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dc:creator>
  <cp:lastModifiedBy>Sally North</cp:lastModifiedBy>
  <cp:revision>14</cp:revision>
  <dcterms:created xsi:type="dcterms:W3CDTF">2007-08-18T14:24:50Z</dcterms:created>
  <dcterms:modified xsi:type="dcterms:W3CDTF">2023-01-05T12:32:43Z</dcterms:modified>
</cp:coreProperties>
</file>